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1" r:id="rId3"/>
    <p:sldId id="262" r:id="rId4"/>
    <p:sldId id="263" r:id="rId5"/>
    <p:sldId id="269" r:id="rId6"/>
    <p:sldId id="264" r:id="rId7"/>
    <p:sldId id="265" r:id="rId8"/>
    <p:sldId id="266" r:id="rId9"/>
    <p:sldId id="267" r:id="rId10"/>
    <p:sldId id="268" r:id="rId11"/>
    <p:sldId id="270" r:id="rId12"/>
    <p:sldId id="271" r:id="rId13"/>
    <p:sldId id="272" r:id="rId14"/>
    <p:sldId id="273" r:id="rId15"/>
    <p:sldId id="274" r:id="rId16"/>
    <p:sldId id="275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0" d="100"/>
          <a:sy n="80" d="100"/>
        </p:scale>
        <p:origin x="3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CORSO INFORMATICA</a:t>
            </a:r>
            <a:endParaRPr lang="it-IT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Excel</a:t>
            </a:r>
            <a:endParaRPr lang="it-IT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7138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758" y="618187"/>
            <a:ext cx="1165859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bg1"/>
                </a:solidFill>
              </a:rPr>
              <a:t>La formula da utilizzare è la seguente</a:t>
            </a:r>
            <a:r>
              <a:rPr lang="it-IT" sz="40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pt-BR" sz="3600" dirty="0" smtClean="0">
                <a:solidFill>
                  <a:schemeClr val="bg1"/>
                </a:solidFill>
              </a:rPr>
              <a:t>=</a:t>
            </a:r>
            <a:r>
              <a:rPr lang="pt-BR" sz="3600" dirty="0">
                <a:solidFill>
                  <a:schemeClr val="bg1"/>
                </a:solidFill>
              </a:rPr>
              <a:t>SE(C2="M";SE(B2&lt;=30;"A";"B");SE(B2&gt;30;"C";"D"))</a:t>
            </a:r>
            <a:endParaRPr lang="it-IT" sz="3600" dirty="0">
              <a:solidFill>
                <a:schemeClr val="bg1"/>
              </a:solidFill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7385" y="1880071"/>
            <a:ext cx="7941344" cy="4803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56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4000" dirty="0" smtClean="0">
              <a:solidFill>
                <a:schemeClr val="bg1"/>
              </a:solidFill>
            </a:endParaRPr>
          </a:p>
          <a:p>
            <a:pPr algn="ctr"/>
            <a:r>
              <a:rPr lang="it-IT" sz="4000" dirty="0" smtClean="0">
                <a:solidFill>
                  <a:schemeClr val="bg1"/>
                </a:solidFill>
              </a:rPr>
              <a:t>Funzione Somma SE</a:t>
            </a:r>
          </a:p>
          <a:p>
            <a:pPr algn="ctr"/>
            <a:endParaRPr lang="it-IT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561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3600" dirty="0" smtClean="0">
              <a:solidFill>
                <a:schemeClr val="bg1"/>
              </a:solidFill>
            </a:endParaRPr>
          </a:p>
          <a:p>
            <a:pPr algn="just"/>
            <a:r>
              <a:rPr lang="it-IT" sz="3600" dirty="0" smtClean="0">
                <a:solidFill>
                  <a:schemeClr val="bg1"/>
                </a:solidFill>
              </a:rPr>
              <a:t>La </a:t>
            </a:r>
            <a:r>
              <a:rPr lang="it-IT" sz="3600" dirty="0">
                <a:solidFill>
                  <a:schemeClr val="bg1"/>
                </a:solidFill>
              </a:rPr>
              <a:t>funzione SOMMA.SE permette di </a:t>
            </a:r>
            <a:r>
              <a:rPr lang="it-IT" sz="3600" b="1" dirty="0">
                <a:solidFill>
                  <a:schemeClr val="bg1"/>
                </a:solidFill>
              </a:rPr>
              <a:t>sommare le celle che rispondono ad un determinato requisito</a:t>
            </a:r>
            <a:r>
              <a:rPr lang="it-IT" sz="3600" dirty="0">
                <a:solidFill>
                  <a:schemeClr val="bg1"/>
                </a:solidFill>
              </a:rPr>
              <a:t>. Si immagini di avere una tabella contenente i fatturati annui di diverse città d’Italia e di voler sommare tali valori in base all’area di appartenenza (nord, centro, sud). </a:t>
            </a:r>
          </a:p>
        </p:txBody>
      </p:sp>
    </p:spTree>
    <p:extLst>
      <p:ext uri="{BB962C8B-B14F-4D97-AF65-F5344CB8AC3E}">
        <p14:creationId xmlns:p14="http://schemas.microsoft.com/office/powerpoint/2010/main" val="162293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758" y="618187"/>
            <a:ext cx="116585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bg1"/>
                </a:solidFill>
              </a:rPr>
              <a:t>La formula da utilizzare è la seguente</a:t>
            </a:r>
            <a:r>
              <a:rPr lang="it-IT" sz="40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it-IT" sz="4000" dirty="0">
                <a:solidFill>
                  <a:schemeClr val="bg1"/>
                </a:solidFill>
              </a:rPr>
              <a:t>=SOMMA.SE(B2:B12;"Nord";C2:C12)</a:t>
            </a:r>
            <a:endParaRPr lang="it-IT" sz="4000" dirty="0" smtClean="0">
              <a:solidFill>
                <a:schemeClr val="bg1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3479" y="1941626"/>
            <a:ext cx="7869155" cy="4760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65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4000" dirty="0" smtClean="0">
              <a:solidFill>
                <a:schemeClr val="bg1"/>
              </a:solidFill>
            </a:endParaRPr>
          </a:p>
          <a:p>
            <a:pPr algn="ctr"/>
            <a:r>
              <a:rPr lang="it-IT" sz="4000" dirty="0" smtClean="0">
                <a:solidFill>
                  <a:schemeClr val="bg1"/>
                </a:solidFill>
              </a:rPr>
              <a:t>Funzione Conta SE</a:t>
            </a:r>
          </a:p>
          <a:p>
            <a:pPr algn="ctr"/>
            <a:endParaRPr lang="it-IT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2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3600" dirty="0" smtClean="0">
              <a:solidFill>
                <a:schemeClr val="bg1"/>
              </a:solidFill>
            </a:endParaRPr>
          </a:p>
          <a:p>
            <a:pPr algn="just"/>
            <a:r>
              <a:rPr lang="it-IT" sz="3600" dirty="0" smtClean="0">
                <a:solidFill>
                  <a:schemeClr val="bg1"/>
                </a:solidFill>
              </a:rPr>
              <a:t>La </a:t>
            </a:r>
            <a:r>
              <a:rPr lang="it-IT" sz="3600" dirty="0">
                <a:solidFill>
                  <a:schemeClr val="bg1"/>
                </a:solidFill>
              </a:rPr>
              <a:t>funzione CONTA.SE </a:t>
            </a:r>
            <a:r>
              <a:rPr lang="it-IT" sz="3600" b="1" dirty="0">
                <a:solidFill>
                  <a:schemeClr val="bg1"/>
                </a:solidFill>
              </a:rPr>
              <a:t>conta il numero di celle in un intervallo che corrispondono ad un determinato criterio</a:t>
            </a:r>
            <a:r>
              <a:rPr lang="it-IT" sz="3600" dirty="0">
                <a:solidFill>
                  <a:schemeClr val="bg1"/>
                </a:solidFill>
              </a:rPr>
              <a:t>. Nell’esempio </a:t>
            </a:r>
            <a:r>
              <a:rPr lang="it-IT" sz="3600" dirty="0" smtClean="0">
                <a:solidFill>
                  <a:schemeClr val="bg1"/>
                </a:solidFill>
              </a:rPr>
              <a:t>precedente </a:t>
            </a:r>
            <a:r>
              <a:rPr lang="it-IT" sz="3600" dirty="0">
                <a:solidFill>
                  <a:schemeClr val="bg1"/>
                </a:solidFill>
              </a:rPr>
              <a:t>questa funzione potrebbe essere utile per contare il numero delle città che appartengono ad una determinata area.</a:t>
            </a:r>
          </a:p>
        </p:txBody>
      </p:sp>
    </p:spTree>
    <p:extLst>
      <p:ext uri="{BB962C8B-B14F-4D97-AF65-F5344CB8AC3E}">
        <p14:creationId xmlns:p14="http://schemas.microsoft.com/office/powerpoint/2010/main" val="3557957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758" y="618187"/>
            <a:ext cx="1165859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bg1"/>
                </a:solidFill>
              </a:rPr>
              <a:t>La formula da utilizzare è la seguente</a:t>
            </a:r>
            <a:r>
              <a:rPr lang="it-IT" sz="40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it-IT" sz="4000" dirty="0">
                <a:solidFill>
                  <a:schemeClr val="bg1"/>
                </a:solidFill>
              </a:rPr>
              <a:t>=SOMMA.SE(B2:B12;"Nord";C2:C12)</a:t>
            </a:r>
            <a:endParaRPr lang="it-IT" sz="4000" dirty="0" smtClean="0">
              <a:solidFill>
                <a:schemeClr val="bg1"/>
              </a:solidFill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9495" y="1941626"/>
            <a:ext cx="7857123" cy="475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01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 smtClean="0">
                <a:solidFill>
                  <a:schemeClr val="bg1"/>
                </a:solidFill>
              </a:rPr>
              <a:t>Come </a:t>
            </a:r>
            <a:r>
              <a:rPr lang="it-IT" sz="4000" dirty="0">
                <a:solidFill>
                  <a:schemeClr val="bg1"/>
                </a:solidFill>
              </a:rPr>
              <a:t>utilizzare le </a:t>
            </a:r>
            <a:r>
              <a:rPr lang="it-IT" sz="4000" dirty="0" smtClean="0">
                <a:solidFill>
                  <a:schemeClr val="bg1"/>
                </a:solidFill>
              </a:rPr>
              <a:t>funzioni</a:t>
            </a:r>
          </a:p>
          <a:p>
            <a:pPr algn="ctr"/>
            <a:endParaRPr lang="it-IT" sz="4000" dirty="0">
              <a:solidFill>
                <a:schemeClr val="bg1"/>
              </a:solidFill>
            </a:endParaRPr>
          </a:p>
          <a:p>
            <a:pPr algn="ctr"/>
            <a:endParaRPr lang="it-IT" sz="4000" dirty="0" smtClean="0">
              <a:solidFill>
                <a:schemeClr val="bg1"/>
              </a:solidFill>
            </a:endParaRPr>
          </a:p>
          <a:p>
            <a:pPr algn="ctr"/>
            <a:r>
              <a:rPr lang="it-IT" sz="4000" dirty="0" smtClean="0">
                <a:solidFill>
                  <a:schemeClr val="bg1"/>
                </a:solidFill>
              </a:rPr>
              <a:t>SE</a:t>
            </a:r>
            <a:r>
              <a:rPr lang="it-IT" sz="4000" dirty="0">
                <a:solidFill>
                  <a:schemeClr val="bg1"/>
                </a:solidFill>
              </a:rPr>
              <a:t>, SOMMA.SE e CONTA.SE di </a:t>
            </a:r>
            <a:r>
              <a:rPr lang="it-IT" sz="4000" dirty="0" smtClean="0">
                <a:solidFill>
                  <a:schemeClr val="bg1"/>
                </a:solidFill>
              </a:rPr>
              <a:t>Excel</a:t>
            </a:r>
            <a:endParaRPr lang="it-IT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54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4000" dirty="0">
                <a:solidFill>
                  <a:schemeClr val="bg1"/>
                </a:solidFill>
              </a:rPr>
              <a:t>Excel ha numerose </a:t>
            </a:r>
            <a:r>
              <a:rPr lang="it-IT" sz="4000" b="1" dirty="0">
                <a:solidFill>
                  <a:schemeClr val="bg1"/>
                </a:solidFill>
              </a:rPr>
              <a:t>funzioni logiche</a:t>
            </a:r>
            <a:r>
              <a:rPr lang="it-IT" sz="4000" dirty="0">
                <a:solidFill>
                  <a:schemeClr val="bg1"/>
                </a:solidFill>
              </a:rPr>
              <a:t> che permettono di gestire infinite condizioni e personalizzare il foglio elettronico in base alle proprie esigenze. Ad esempio sarà possibile eseguire il calcolo di una serie di celle che rispondono a determinati condizioni. </a:t>
            </a:r>
          </a:p>
        </p:txBody>
      </p:sp>
    </p:spTree>
    <p:extLst>
      <p:ext uri="{BB962C8B-B14F-4D97-AF65-F5344CB8AC3E}">
        <p14:creationId xmlns:p14="http://schemas.microsoft.com/office/powerpoint/2010/main" val="159880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it-IT" sz="4000" dirty="0" smtClean="0">
              <a:solidFill>
                <a:schemeClr val="bg1"/>
              </a:solidFill>
            </a:endParaRPr>
          </a:p>
          <a:p>
            <a:pPr algn="ctr"/>
            <a:r>
              <a:rPr lang="it-IT" sz="4000" dirty="0" smtClean="0">
                <a:solidFill>
                  <a:schemeClr val="bg1"/>
                </a:solidFill>
              </a:rPr>
              <a:t>Funzione SE</a:t>
            </a:r>
          </a:p>
          <a:p>
            <a:pPr algn="ctr"/>
            <a:endParaRPr lang="it-IT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634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it-IT" sz="4000" dirty="0" smtClean="0">
              <a:solidFill>
                <a:schemeClr val="bg1"/>
              </a:solidFill>
            </a:endParaRPr>
          </a:p>
          <a:p>
            <a:pPr algn="just"/>
            <a:r>
              <a:rPr lang="it-IT" sz="4000" dirty="0" smtClean="0">
                <a:solidFill>
                  <a:schemeClr val="bg1"/>
                </a:solidFill>
              </a:rPr>
              <a:t>La </a:t>
            </a:r>
            <a:r>
              <a:rPr lang="it-IT" sz="4000" dirty="0">
                <a:solidFill>
                  <a:schemeClr val="bg1"/>
                </a:solidFill>
              </a:rPr>
              <a:t>funzione SE è usata per </a:t>
            </a:r>
            <a:r>
              <a:rPr lang="it-IT" sz="4000" b="1" dirty="0">
                <a:solidFill>
                  <a:schemeClr val="bg1"/>
                </a:solidFill>
              </a:rPr>
              <a:t>verificare se una cella corrisponde o meno ad una determinata condizione</a:t>
            </a:r>
            <a:r>
              <a:rPr lang="it-IT" sz="4000" dirty="0" smtClean="0">
                <a:solidFill>
                  <a:schemeClr val="bg1"/>
                </a:solidFill>
              </a:rPr>
              <a:t>.</a:t>
            </a:r>
          </a:p>
          <a:p>
            <a:pPr algn="just"/>
            <a:endParaRPr lang="it-IT" sz="4000" dirty="0" smtClean="0">
              <a:solidFill>
                <a:schemeClr val="bg1"/>
              </a:solidFill>
            </a:endParaRPr>
          </a:p>
          <a:p>
            <a:pPr algn="just"/>
            <a:r>
              <a:rPr lang="it-IT" sz="4000" dirty="0" smtClean="0">
                <a:solidFill>
                  <a:schemeClr val="bg1"/>
                </a:solidFill>
              </a:rPr>
              <a:t>Restituisce </a:t>
            </a:r>
            <a:r>
              <a:rPr lang="it-IT" sz="4000" dirty="0">
                <a:solidFill>
                  <a:schemeClr val="bg1"/>
                </a:solidFill>
              </a:rPr>
              <a:t>un valore X se la condizione ha valore VERO </a:t>
            </a:r>
            <a:r>
              <a:rPr lang="it-IT" sz="4000" dirty="0" smtClean="0">
                <a:solidFill>
                  <a:schemeClr val="bg1"/>
                </a:solidFill>
              </a:rPr>
              <a:t>oppure </a:t>
            </a:r>
            <a:r>
              <a:rPr lang="it-IT" sz="4000" dirty="0">
                <a:solidFill>
                  <a:schemeClr val="bg1"/>
                </a:solidFill>
              </a:rPr>
              <a:t>un Y se il risultato è FALSO.</a:t>
            </a:r>
          </a:p>
        </p:txBody>
      </p:sp>
    </p:spTree>
    <p:extLst>
      <p:ext uri="{BB962C8B-B14F-4D97-AF65-F5344CB8AC3E}">
        <p14:creationId xmlns:p14="http://schemas.microsoft.com/office/powerpoint/2010/main" val="364387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4000" dirty="0">
                <a:solidFill>
                  <a:schemeClr val="bg1"/>
                </a:solidFill>
              </a:rPr>
              <a:t>Si immagini ad esempio di voler confrontare due celle: la prima contente un valore a budget; la seconda contenente un importo di spesa. Vorremmo riportare in una terza cella il valore “Ok” se la spesa è inferiore o uguale al budget e “Attenzione” se superiore. </a:t>
            </a:r>
          </a:p>
        </p:txBody>
      </p:sp>
    </p:spTree>
    <p:extLst>
      <p:ext uri="{BB962C8B-B14F-4D97-AF65-F5344CB8AC3E}">
        <p14:creationId xmlns:p14="http://schemas.microsoft.com/office/powerpoint/2010/main" val="31554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4000" dirty="0">
                <a:solidFill>
                  <a:schemeClr val="bg1"/>
                </a:solidFill>
              </a:rPr>
              <a:t>La formula da utilizzare è la seguente</a:t>
            </a:r>
            <a:r>
              <a:rPr lang="it-IT" sz="4000" dirty="0" smtClean="0">
                <a:solidFill>
                  <a:schemeClr val="bg1"/>
                </a:solidFill>
              </a:rPr>
              <a:t>:</a:t>
            </a:r>
          </a:p>
          <a:p>
            <a:pPr algn="ctr"/>
            <a:r>
              <a:rPr lang="it-IT" sz="3600" dirty="0" smtClean="0">
                <a:solidFill>
                  <a:schemeClr val="bg1"/>
                </a:solidFill>
              </a:rPr>
              <a:t>=SE(B2&lt;=A2;</a:t>
            </a:r>
            <a:r>
              <a:rPr lang="pt-BR" sz="3600" dirty="0">
                <a:solidFill>
                  <a:schemeClr val="bg1"/>
                </a:solidFill>
              </a:rPr>
              <a:t> "</a:t>
            </a:r>
            <a:r>
              <a:rPr lang="it-IT" sz="3600" dirty="0" smtClean="0">
                <a:solidFill>
                  <a:schemeClr val="bg1"/>
                </a:solidFill>
              </a:rPr>
              <a:t>OK</a:t>
            </a:r>
            <a:r>
              <a:rPr lang="pt-BR" sz="3600" dirty="0">
                <a:solidFill>
                  <a:schemeClr val="bg1"/>
                </a:solidFill>
              </a:rPr>
              <a:t>"</a:t>
            </a:r>
            <a:r>
              <a:rPr lang="it-IT" sz="3600" dirty="0" smtClean="0">
                <a:solidFill>
                  <a:schemeClr val="bg1"/>
                </a:solidFill>
              </a:rPr>
              <a:t>;</a:t>
            </a:r>
            <a:r>
              <a:rPr lang="pt-BR" sz="3600" dirty="0">
                <a:solidFill>
                  <a:schemeClr val="bg1"/>
                </a:solidFill>
              </a:rPr>
              <a:t> "</a:t>
            </a:r>
            <a:r>
              <a:rPr lang="it-IT" sz="3600" dirty="0" smtClean="0">
                <a:solidFill>
                  <a:schemeClr val="bg1"/>
                </a:solidFill>
              </a:rPr>
              <a:t>Attenzione</a:t>
            </a:r>
            <a:r>
              <a:rPr lang="pt-BR" sz="3600" dirty="0">
                <a:solidFill>
                  <a:schemeClr val="bg1"/>
                </a:solidFill>
              </a:rPr>
              <a:t>"</a:t>
            </a:r>
            <a:r>
              <a:rPr lang="it-IT" sz="3600" dirty="0" smtClean="0">
                <a:solidFill>
                  <a:schemeClr val="bg1"/>
                </a:solidFill>
              </a:rPr>
              <a:t>)</a:t>
            </a:r>
            <a:endParaRPr lang="it-IT" sz="3600" dirty="0">
              <a:solidFill>
                <a:schemeClr val="bg1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401" y="1880071"/>
            <a:ext cx="8010714" cy="484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299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4000" dirty="0" smtClean="0">
                <a:solidFill>
                  <a:schemeClr val="bg1"/>
                </a:solidFill>
              </a:rPr>
              <a:t>La funzione </a:t>
            </a:r>
            <a:r>
              <a:rPr lang="it-IT" sz="4000" dirty="0">
                <a:solidFill>
                  <a:schemeClr val="bg1"/>
                </a:solidFill>
              </a:rPr>
              <a:t>SE può essere </a:t>
            </a:r>
            <a:r>
              <a:rPr lang="it-IT" sz="4000" b="1" dirty="0">
                <a:solidFill>
                  <a:schemeClr val="bg1"/>
                </a:solidFill>
              </a:rPr>
              <a:t>nidificata</a:t>
            </a:r>
            <a:r>
              <a:rPr lang="it-IT" sz="4000" dirty="0">
                <a:solidFill>
                  <a:schemeClr val="bg1"/>
                </a:solidFill>
              </a:rPr>
              <a:t> ossia può racchiudere al suo interno un’altra funzione SE.</a:t>
            </a:r>
          </a:p>
        </p:txBody>
      </p:sp>
    </p:spTree>
    <p:extLst>
      <p:ext uri="{BB962C8B-B14F-4D97-AF65-F5344CB8AC3E}">
        <p14:creationId xmlns:p14="http://schemas.microsoft.com/office/powerpoint/2010/main" val="2414722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6423" y="618187"/>
            <a:ext cx="9710671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3600" dirty="0">
                <a:solidFill>
                  <a:schemeClr val="bg1"/>
                </a:solidFill>
              </a:rPr>
              <a:t>Si immagini di trovarci di fronte a una situazione in cui alcuni candidati devono essere divisi in gruppi. Il gruppo A è composto da soggetti di sesso maschile compresi fra i 18 e i 30 anni; il gruppo B è composto da soggetti maschili di età superiore a 30 anni; </a:t>
            </a:r>
            <a:r>
              <a:rPr lang="it-IT" sz="3600" dirty="0"/>
              <a:t>il gruppo C è composto da soggetti di sesso femminile di età compresa tra i 18 e i 30 anni; il gruppo D è composto da soggetti di sesso femminile di età superiore a 30 anni.</a:t>
            </a:r>
            <a:endParaRPr lang="it-IT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06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Circuit</Template>
  <TotalTime>873</TotalTime>
  <Words>266</Words>
  <Application>Microsoft Office PowerPoint</Application>
  <PresentationFormat>Widescreen</PresentationFormat>
  <Paragraphs>32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Tw Cen MT</vt:lpstr>
      <vt:lpstr>Circuit</vt:lpstr>
      <vt:lpstr>CORSO INFORMATICA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CORSO INFORMATICA</dc:title>
  <dc:creator>fabio</dc:creator>
  <cp:lastModifiedBy>Fabio</cp:lastModifiedBy>
  <cp:revision>237</cp:revision>
  <dcterms:created xsi:type="dcterms:W3CDTF">2015-10-18T15:35:37Z</dcterms:created>
  <dcterms:modified xsi:type="dcterms:W3CDTF">2016-01-11T11:40:22Z</dcterms:modified>
</cp:coreProperties>
</file>