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7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328166" y="1295400"/>
            <a:ext cx="6487668" cy="3152887"/>
          </a:xfrm>
          <a:prstGeom prst="rect">
            <a:avLst/>
          </a:prstGeo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</a:pPr>
            <a:endParaRPr sz="3200" kern="120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2921" y="1523999"/>
            <a:ext cx="6498158" cy="1724867"/>
          </a:xfrm>
        </p:spPr>
        <p:txBody>
          <a:bodyPr vert="horz" lIns="91440" tIns="45720" rIns="91440" bIns="45720" rtlCol="0" anchor="b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2921" y="3299012"/>
            <a:ext cx="6498159" cy="91664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8" y="611872"/>
            <a:ext cx="4079545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8" y="1787856"/>
            <a:ext cx="4079545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5090617" y="359392"/>
            <a:ext cx="3657600" cy="5318077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>
                  <a:lumMod val="60000"/>
                  <a:lumOff val="40000"/>
                </a:schemeClr>
              </a:buClr>
              <a:buSzPct val="110000"/>
              <a:buFont typeface="Wingdings 2" pitchFamily="18" charset="2"/>
              <a:buNone/>
              <a:defRPr sz="32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69792" y="368301"/>
            <a:ext cx="1524000" cy="5575300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9274" y="368301"/>
            <a:ext cx="6689726" cy="55753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titolo con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3538" y="3352801"/>
            <a:ext cx="8416925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3538" y="4771029"/>
            <a:ext cx="8416925" cy="972671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idx="13"/>
          </p:nvPr>
        </p:nvSpPr>
        <p:spPr>
          <a:xfrm>
            <a:off x="370980" y="363538"/>
            <a:ext cx="8402040" cy="2836862"/>
          </a:xfrm>
          <a:ln w="3175">
            <a:solidFill>
              <a:schemeClr val="bg1"/>
            </a:solidFill>
          </a:ln>
          <a:effectLst>
            <a:outerShdw blurRad="63500" sx="100500" sy="100500" algn="ctr" rotWithShape="0">
              <a:prstClr val="black">
                <a:alpha val="50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Trascinare l'immagine su un segnaposto o fare clic sull'icona per aggiungerla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2403144"/>
            <a:ext cx="8056563" cy="1362075"/>
          </a:xfrm>
        </p:spPr>
        <p:txBody>
          <a:bodyPr anchor="b" anchorCtr="0"/>
          <a:lstStyle>
            <a:lvl1pPr algn="ctr">
              <a:defRPr sz="4600" b="0" cap="none" baseline="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3736005"/>
            <a:ext cx="8056563" cy="1500187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275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071" y="1600201"/>
            <a:ext cx="3840480" cy="4343400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4" y="107576"/>
            <a:ext cx="8042276" cy="1336956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4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9274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1070" y="1453224"/>
            <a:ext cx="3840480" cy="750887"/>
          </a:xfrm>
        </p:spPr>
        <p:txBody>
          <a:bodyPr anchor="b">
            <a:noAutofit/>
          </a:bodyPr>
          <a:lstStyle>
            <a:lvl1pPr marL="0" indent="0" algn="ctr">
              <a:spcBef>
                <a:spcPts val="0"/>
              </a:spcBef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1070" y="2347415"/>
            <a:ext cx="3840480" cy="3596185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399" y="611872"/>
            <a:ext cx="3840480" cy="11620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2824" y="368300"/>
            <a:ext cx="3840480" cy="5575300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3399" y="1787856"/>
            <a:ext cx="3840480" cy="372015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1F9CA3-105E-4857-9057-6DB6197DA786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9275" y="107576"/>
            <a:ext cx="8042276" cy="133695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it-IT" smtClean="0"/>
              <a:t>Fare clic per modificare stile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275" y="1600201"/>
            <a:ext cx="8042276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835" y="627566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B01F9CA3-105E-4857-9057-6DB6197DA786}" type="datetimeFigureOut">
              <a:rPr lang="en-US" smtClean="0"/>
              <a:t>19/11/17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458" y="6275668"/>
            <a:ext cx="48409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97906" y="6275668"/>
            <a:ext cx="99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600">
                <a:solidFill>
                  <a:schemeClr val="bg1"/>
                </a:solidFill>
              </a:defRPr>
            </a:lvl1pPr>
          </a:lstStyle>
          <a:p>
            <a:fld id="{7F5CE407-6216-4202-80E4-A30DC2F709B2}" type="slidenum">
              <a:rPr lang="en-US" smtClean="0"/>
              <a:t>‹n.›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9250" indent="-349250" algn="l" defTabSz="914400" rtl="0" eaLnBrk="1" latinLnBrk="0" hangingPunct="1">
        <a:spcBef>
          <a:spcPts val="2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96837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263650" indent="-295275" algn="l" defTabSz="914400" rtl="0" eaLnBrk="1" latinLnBrk="0" hangingPunct="1">
        <a:spcBef>
          <a:spcPts val="600"/>
        </a:spcBef>
        <a:buClr>
          <a:schemeClr val="accent1">
            <a:lumMod val="75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546225" indent="-282575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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828800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1177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398713" indent="-282575" algn="l" defTabSz="914400" rtl="0" eaLnBrk="1" latinLnBrk="0" hangingPunct="1">
        <a:spcBef>
          <a:spcPct val="20000"/>
        </a:spcBef>
        <a:buClr>
          <a:schemeClr val="accent2"/>
        </a:buClr>
        <a:buSzPct val="110000"/>
        <a:buFont typeface="Wingdings 2" pitchFamily="18" charset="2"/>
        <a:buChar char="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689225" indent="-282575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110000"/>
        <a:buFont typeface="Wingdings 2" pitchFamily="18" charset="2"/>
        <a:buChar char="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google.it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Relationship Id="rId3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322921" y="319348"/>
            <a:ext cx="6498158" cy="1724867"/>
          </a:xfrm>
        </p:spPr>
        <p:txBody>
          <a:bodyPr/>
          <a:lstStyle/>
          <a:p>
            <a:r>
              <a:rPr lang="it-IT" dirty="0" smtClean="0"/>
              <a:t>Internet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22920" y="2044215"/>
            <a:ext cx="6498159" cy="916641"/>
          </a:xfrm>
        </p:spPr>
        <p:txBody>
          <a:bodyPr/>
          <a:lstStyle/>
          <a:p>
            <a:r>
              <a:rPr lang="it-IT" dirty="0" smtClean="0"/>
              <a:t>Infrastruttura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849" y="2606956"/>
            <a:ext cx="3168575" cy="1124844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2357" y="2343834"/>
            <a:ext cx="1981729" cy="1981729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7533" y="4635500"/>
            <a:ext cx="1814824" cy="131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659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35673" y="1312495"/>
            <a:ext cx="6829769" cy="3389808"/>
          </a:xfrm>
        </p:spPr>
        <p:txBody>
          <a:bodyPr>
            <a:normAutofit/>
          </a:bodyPr>
          <a:lstStyle/>
          <a:p>
            <a:r>
              <a:rPr lang="it-IT" sz="4000" dirty="0">
                <a:solidFill>
                  <a:srgbClr val="008000"/>
                </a:solidFill>
              </a:rPr>
              <a:t>www</a:t>
            </a:r>
            <a:r>
              <a:rPr lang="it-IT" sz="4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it-IT" sz="4000" dirty="0">
                <a:solidFill>
                  <a:srgbClr val="008000"/>
                </a:solidFill>
              </a:rPr>
              <a:t>=</a:t>
            </a:r>
            <a:r>
              <a:rPr lang="it-IT" sz="4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it-IT" sz="4000" dirty="0">
                <a:solidFill>
                  <a:srgbClr val="008000"/>
                </a:solidFill>
              </a:rPr>
              <a:t>world wide web</a:t>
            </a:r>
            <a:br>
              <a:rPr lang="it-IT" sz="4000" dirty="0">
                <a:solidFill>
                  <a:srgbClr val="008000"/>
                </a:solidFill>
              </a:rPr>
            </a:br>
            <a:r>
              <a:rPr lang="it-IT" sz="40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.</a:t>
            </a:r>
            <a:r>
              <a:rPr lang="it-IT" sz="40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it</a:t>
            </a:r>
            <a:r>
              <a:rPr lang="it-IT" sz="40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= estensione (</a:t>
            </a:r>
            <a:r>
              <a:rPr lang="it-IT" sz="40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com</a:t>
            </a:r>
            <a:r>
              <a:rPr lang="it-IT" sz="40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, </a:t>
            </a:r>
            <a:r>
              <a:rPr lang="it-IT" sz="40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eu</a:t>
            </a:r>
            <a:r>
              <a:rPr lang="it-IT" sz="40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,)</a:t>
            </a:r>
            <a:br>
              <a:rPr lang="it-IT" sz="40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</a:br>
            <a:r>
              <a:rPr lang="it-IT" sz="4000" dirty="0" err="1" smtClean="0">
                <a:solidFill>
                  <a:schemeClr val="bg1">
                    <a:lumMod val="50000"/>
                  </a:schemeClr>
                </a:solidFill>
              </a:rPr>
              <a:t>google</a:t>
            </a:r>
            <a:r>
              <a:rPr lang="it-IT" sz="4000" dirty="0" smtClean="0">
                <a:solidFill>
                  <a:schemeClr val="bg1">
                    <a:lumMod val="50000"/>
                  </a:schemeClr>
                </a:solidFill>
              </a:rPr>
              <a:t> = nome  numero (IP)    Posizione</a:t>
            </a:r>
            <a:br>
              <a:rPr lang="it-IT" sz="40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it-IT" sz="2800" dirty="0" smtClean="0">
                <a:solidFill>
                  <a:srgbClr val="008000"/>
                </a:solidFill>
                <a:hlinkClick r:id="rId2"/>
              </a:rPr>
              <a:t>www</a:t>
            </a: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  <a:hlinkClick r:id="rId2"/>
              </a:rPr>
              <a:t>.google.it</a:t>
            </a:r>
            <a:r>
              <a:rPr lang="it-IT" sz="2800" dirty="0" smtClean="0">
                <a:solidFill>
                  <a:schemeClr val="bg1">
                    <a:lumMod val="50000"/>
                  </a:schemeClr>
                </a:solidFill>
              </a:rPr>
              <a:t> = </a:t>
            </a:r>
            <a:r>
              <a:rPr lang="hr-HR" sz="2800" dirty="0"/>
              <a:t>64.233.167.99</a:t>
            </a:r>
            <a:endParaRPr lang="it-IT" sz="28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5" name="Connettore 2 4"/>
          <p:cNvCxnSpPr/>
          <p:nvPr/>
        </p:nvCxnSpPr>
        <p:spPr>
          <a:xfrm>
            <a:off x="5289674" y="2985440"/>
            <a:ext cx="4320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Connettore 2 7"/>
          <p:cNvCxnSpPr/>
          <p:nvPr/>
        </p:nvCxnSpPr>
        <p:spPr>
          <a:xfrm>
            <a:off x="3738889" y="3504472"/>
            <a:ext cx="4320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asellaDiTesto 9"/>
          <p:cNvSpPr txBox="1"/>
          <p:nvPr/>
        </p:nvSpPr>
        <p:spPr>
          <a:xfrm>
            <a:off x="4170965" y="6370357"/>
            <a:ext cx="4902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NB: come per i file in un computer!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98876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274952" y="1260119"/>
            <a:ext cx="6502439" cy="3152570"/>
          </a:xfrm>
        </p:spPr>
        <p:txBody>
          <a:bodyPr>
            <a:normAutofit fontScale="92500" lnSpcReduction="20000"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Tipi di siti:</a:t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dirty="0" smtClean="0">
                <a:solidFill>
                  <a:srgbClr val="FF0000"/>
                </a:solidFill>
              </a:rPr>
              <a:t/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dirty="0" err="1" smtClean="0">
                <a:solidFill>
                  <a:schemeClr val="bg1">
                    <a:lumMod val="50000"/>
                  </a:schemeClr>
                </a:solidFill>
              </a:rPr>
              <a:t>Ecommerce</a:t>
            </a:r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 dove si conclude il pagamento online (</a:t>
            </a:r>
            <a:r>
              <a:rPr lang="it-IT" dirty="0" err="1" smtClean="0">
                <a:solidFill>
                  <a:schemeClr val="bg1">
                    <a:lumMod val="50000"/>
                  </a:schemeClr>
                </a:solidFill>
              </a:rPr>
              <a:t>amazon,zalando</a:t>
            </a:r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br>
              <a:rPr lang="it-IT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it-IT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Social: </a:t>
            </a:r>
            <a:r>
              <a:rPr lang="it-IT" dirty="0" err="1" smtClean="0">
                <a:solidFill>
                  <a:schemeClr val="bg1">
                    <a:lumMod val="50000"/>
                  </a:schemeClr>
                </a:solidFill>
              </a:rPr>
              <a:t>facebook</a:t>
            </a:r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it-IT" dirty="0" err="1" smtClean="0">
                <a:solidFill>
                  <a:schemeClr val="bg1">
                    <a:lumMod val="50000"/>
                  </a:schemeClr>
                </a:solidFill>
              </a:rPr>
              <a:t>twitter</a:t>
            </a:r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it-IT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it-IT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Ricerca : </a:t>
            </a:r>
            <a:r>
              <a:rPr lang="it-IT" dirty="0" err="1" smtClean="0">
                <a:solidFill>
                  <a:schemeClr val="bg1">
                    <a:lumMod val="50000"/>
                  </a:schemeClr>
                </a:solidFill>
              </a:rPr>
              <a:t>google</a:t>
            </a:r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it-IT" dirty="0" err="1" smtClean="0">
                <a:solidFill>
                  <a:schemeClr val="bg1">
                    <a:lumMod val="50000"/>
                  </a:schemeClr>
                </a:solidFill>
              </a:rPr>
              <a:t>bing</a:t>
            </a:r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 (ricerca NON democratica)</a:t>
            </a:r>
            <a:br>
              <a:rPr lang="it-IT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it-IT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banche</a:t>
            </a:r>
            <a:br>
              <a:rPr lang="it-IT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it-IT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>vetrina/istituzionali</a:t>
            </a:r>
            <a:br>
              <a:rPr lang="it-IT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it-IT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it-IT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it-IT" dirty="0" smtClean="0">
                <a:solidFill>
                  <a:srgbClr val="FF0000"/>
                </a:solidFill>
              </a:rPr>
              <a:t>attenzione alle truffe!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605" b="80086" l="8887" r="97168">
                        <a14:foregroundMark x1="89160" y1="65043" x2="89160" y2="65043"/>
                        <a14:foregroundMark x1="72754" y1="80086" x2="72754" y2="80086"/>
                        <a14:foregroundMark x1="28418" y1="70917" x2="28418" y2="70917"/>
                        <a14:backgroundMark x1="45996" y1="39971" x2="45996" y2="3997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391152" y="4582911"/>
            <a:ext cx="2304413" cy="1570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451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322921" y="319348"/>
            <a:ext cx="6498158" cy="1724867"/>
          </a:xfrm>
        </p:spPr>
        <p:txBody>
          <a:bodyPr/>
          <a:lstStyle/>
          <a:p>
            <a:r>
              <a:rPr lang="it-IT" dirty="0" smtClean="0"/>
              <a:t>Internet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22920" y="1952556"/>
            <a:ext cx="6663964" cy="3337433"/>
          </a:xfrm>
        </p:spPr>
        <p:txBody>
          <a:bodyPr>
            <a:normAutofit/>
          </a:bodyPr>
          <a:lstStyle/>
          <a:p>
            <a:r>
              <a:rPr lang="it-IT" dirty="0" smtClean="0"/>
              <a:t>nascita di internet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prime connessioni: rame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evoluzioni : fibra ottica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collegamenti 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err="1" smtClean="0"/>
              <a:t>WiFi</a:t>
            </a:r>
            <a:r>
              <a:rPr lang="it-IT" dirty="0" smtClean="0"/>
              <a:t> e 3G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478" y="262638"/>
            <a:ext cx="2112398" cy="1689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74704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322921" y="319348"/>
            <a:ext cx="6498158" cy="1724867"/>
          </a:xfrm>
        </p:spPr>
        <p:txBody>
          <a:bodyPr/>
          <a:lstStyle/>
          <a:p>
            <a:r>
              <a:rPr lang="it-IT" dirty="0" smtClean="0"/>
              <a:t>Internet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22920" y="2044215"/>
            <a:ext cx="6498159" cy="2381568"/>
          </a:xfrm>
        </p:spPr>
        <p:txBody>
          <a:bodyPr>
            <a:normAutofit/>
          </a:bodyPr>
          <a:lstStyle/>
          <a:p>
            <a:r>
              <a:rPr lang="it-IT" dirty="0" smtClean="0"/>
              <a:t>nascita di internet </a:t>
            </a:r>
            <a:r>
              <a:rPr lang="mr-IN" dirty="0" smtClean="0"/>
              <a:t>–</a:t>
            </a:r>
            <a:r>
              <a:rPr lang="it-IT" dirty="0" smtClean="0"/>
              <a:t> dopo guerra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scopo scolastico militare</a:t>
            </a:r>
            <a:br>
              <a:rPr lang="it-IT" dirty="0" smtClean="0"/>
            </a:br>
            <a:r>
              <a:rPr lang="it-IT" dirty="0" smtClean="0"/>
              <a:t>collegamenti punto punto con atenei e basi</a:t>
            </a:r>
            <a:br>
              <a:rPr lang="it-IT" dirty="0" smtClean="0"/>
            </a:br>
            <a:r>
              <a:rPr lang="it-IT" dirty="0" smtClean="0"/>
              <a:t>apertura al pubblico</a:t>
            </a:r>
            <a:br>
              <a:rPr lang="it-IT" dirty="0" smtClean="0"/>
            </a:br>
            <a:r>
              <a:rPr lang="it-IT" dirty="0" smtClean="0"/>
              <a:t>tecnologia “di massa”</a:t>
            </a:r>
            <a:br>
              <a:rPr lang="it-IT" dirty="0" smtClean="0"/>
            </a:br>
            <a:r>
              <a:rPr lang="it-IT" dirty="0" smtClean="0"/>
              <a:t>altri esempi:</a:t>
            </a:r>
            <a:br>
              <a:rPr lang="it-IT" dirty="0" smtClean="0"/>
            </a:br>
            <a:r>
              <a:rPr lang="it-IT" dirty="0" smtClean="0"/>
              <a:t>GPS</a:t>
            </a:r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155476" y="4542428"/>
            <a:ext cx="2448438" cy="1453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837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322921" y="319348"/>
            <a:ext cx="6498158" cy="1724867"/>
          </a:xfrm>
        </p:spPr>
        <p:txBody>
          <a:bodyPr/>
          <a:lstStyle/>
          <a:p>
            <a:r>
              <a:rPr lang="it-IT" dirty="0" smtClean="0"/>
              <a:t>Internet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22920" y="2044215"/>
            <a:ext cx="6498159" cy="2381568"/>
          </a:xfrm>
        </p:spPr>
        <p:txBody>
          <a:bodyPr>
            <a:normAutofit/>
          </a:bodyPr>
          <a:lstStyle/>
          <a:p>
            <a:r>
              <a:rPr lang="it-IT" dirty="0" smtClean="0"/>
              <a:t>Prime Connessioni: </a:t>
            </a:r>
            <a:r>
              <a:rPr lang="it-IT" dirty="0" smtClean="0">
                <a:solidFill>
                  <a:srgbClr val="FF0000"/>
                </a:solidFill>
              </a:rPr>
              <a:t>Rame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poco “costoso”</a:t>
            </a:r>
            <a:br>
              <a:rPr lang="it-IT" dirty="0" smtClean="0"/>
            </a:br>
            <a:r>
              <a:rPr lang="it-IT" dirty="0" smtClean="0"/>
              <a:t>soggetto ad interferenze</a:t>
            </a:r>
            <a:br>
              <a:rPr lang="it-IT" dirty="0" smtClean="0"/>
            </a:br>
            <a:r>
              <a:rPr lang="it-IT" dirty="0" smtClean="0"/>
              <a:t>velocità massima fisica raggiunta - 30mbps</a:t>
            </a:r>
            <a:br>
              <a:rPr lang="it-IT" dirty="0" smtClean="0"/>
            </a:br>
            <a:r>
              <a:rPr lang="it-IT" dirty="0" smtClean="0"/>
              <a:t>asincrona : scarichi veloce, carichi lento</a:t>
            </a:r>
            <a:br>
              <a:rPr lang="it-IT" dirty="0" smtClean="0"/>
            </a:br>
            <a:r>
              <a:rPr lang="it-IT" dirty="0" smtClean="0"/>
              <a:t>(ADSL)</a:t>
            </a:r>
            <a:br>
              <a:rPr lang="it-IT" dirty="0" smtClean="0"/>
            </a:br>
            <a:r>
              <a:rPr lang="it-IT" dirty="0" smtClean="0"/>
              <a:t>necessita di ripetitori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78040" y="4719964"/>
            <a:ext cx="2322270" cy="1161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145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322921" y="319348"/>
            <a:ext cx="6498158" cy="1724867"/>
          </a:xfrm>
        </p:spPr>
        <p:txBody>
          <a:bodyPr/>
          <a:lstStyle/>
          <a:p>
            <a:r>
              <a:rPr lang="it-IT" dirty="0" smtClean="0"/>
              <a:t>Internet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22920" y="2044215"/>
            <a:ext cx="6498159" cy="2381568"/>
          </a:xfrm>
        </p:spPr>
        <p:txBody>
          <a:bodyPr>
            <a:normAutofit/>
          </a:bodyPr>
          <a:lstStyle/>
          <a:p>
            <a:r>
              <a:rPr lang="it-IT" dirty="0" smtClean="0"/>
              <a:t>Evoluzioni: </a:t>
            </a:r>
            <a:r>
              <a:rPr lang="it-IT" dirty="0" smtClean="0">
                <a:solidFill>
                  <a:srgbClr val="FF0000"/>
                </a:solidFill>
              </a:rPr>
              <a:t>Fibra ottica</a:t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dirty="0" smtClean="0"/>
              <a:t> costosa, difficile da gestire</a:t>
            </a:r>
            <a:br>
              <a:rPr lang="it-IT" dirty="0" smtClean="0"/>
            </a:br>
            <a:r>
              <a:rPr lang="it-IT" dirty="0" smtClean="0"/>
              <a:t>NON soggetto ad interferenze</a:t>
            </a:r>
            <a:br>
              <a:rPr lang="it-IT" dirty="0" smtClean="0"/>
            </a:br>
            <a:r>
              <a:rPr lang="it-IT" dirty="0" smtClean="0"/>
              <a:t>velocità massima fisica non raggiunta - 1000mbps</a:t>
            </a:r>
            <a:br>
              <a:rPr lang="it-IT" dirty="0" smtClean="0"/>
            </a:br>
            <a:r>
              <a:rPr lang="it-IT" dirty="0" smtClean="0"/>
              <a:t>sincrona : scarichi veloce, carichi veloce</a:t>
            </a:r>
            <a:br>
              <a:rPr lang="it-IT" dirty="0" smtClean="0"/>
            </a:br>
            <a:r>
              <a:rPr lang="it-IT" dirty="0" smtClean="0"/>
              <a:t>non necessita di ripetitori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8293" y="4623437"/>
            <a:ext cx="3168575" cy="112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297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322921" y="319348"/>
            <a:ext cx="6498158" cy="1724867"/>
          </a:xfrm>
        </p:spPr>
        <p:txBody>
          <a:bodyPr/>
          <a:lstStyle/>
          <a:p>
            <a:r>
              <a:rPr lang="it-IT" dirty="0" smtClean="0"/>
              <a:t>Internet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22920" y="2044215"/>
            <a:ext cx="6498159" cy="2381568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Collegamenti </a:t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dirty="0" smtClean="0"/>
              <a:t> per mettere in comunicazione queste tecnologie si usano dei dispositivi che trasformano le informazioni</a:t>
            </a:r>
            <a:br>
              <a:rPr lang="it-IT" dirty="0" smtClean="0"/>
            </a:br>
            <a:r>
              <a:rPr lang="it-IT" dirty="0" smtClean="0"/>
              <a:t>(luminose per la fibra ottica, elettriche per il rame) </a:t>
            </a:r>
            <a:br>
              <a:rPr lang="it-IT" dirty="0" smtClean="0"/>
            </a:br>
            <a:r>
              <a:rPr lang="it-IT" dirty="0" smtClean="0"/>
              <a:t>in segnali digitali, questi dispositivi sono i </a:t>
            </a:r>
            <a:br>
              <a:rPr lang="it-IT" dirty="0" smtClean="0"/>
            </a:br>
            <a:r>
              <a:rPr lang="it-IT" dirty="0" smtClean="0"/>
              <a:t>MODEM ed i ROUTER</a:t>
            </a:r>
            <a:r>
              <a:rPr lang="mr-IN" dirty="0" smtClean="0"/>
              <a:t>…</a:t>
            </a:r>
            <a:r>
              <a:rPr lang="it-IT" dirty="0" smtClean="0"/>
              <a:t>..alcuni di essi generano dei segnali radio </a:t>
            </a:r>
            <a:r>
              <a:rPr lang="it-IT" dirty="0" err="1" smtClean="0"/>
              <a:t>WiFi</a:t>
            </a:r>
            <a:r>
              <a:rPr lang="it-IT" dirty="0" smtClean="0"/>
              <a:t> e 3G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5751" y="4792672"/>
            <a:ext cx="1784707" cy="999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812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322921" y="319348"/>
            <a:ext cx="6498158" cy="1724867"/>
          </a:xfrm>
        </p:spPr>
        <p:txBody>
          <a:bodyPr/>
          <a:lstStyle/>
          <a:p>
            <a:r>
              <a:rPr lang="it-IT" dirty="0" smtClean="0"/>
              <a:t>Internet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22920" y="2044215"/>
            <a:ext cx="6498159" cy="2381568"/>
          </a:xfrm>
        </p:spPr>
        <p:txBody>
          <a:bodyPr>
            <a:normAutofit/>
          </a:bodyPr>
          <a:lstStyle/>
          <a:p>
            <a:r>
              <a:rPr lang="it-IT" dirty="0" err="1" smtClean="0">
                <a:solidFill>
                  <a:srgbClr val="FF0000"/>
                </a:solidFill>
              </a:rPr>
              <a:t>WiFi</a:t>
            </a:r>
            <a:r>
              <a:rPr lang="it-IT" dirty="0" smtClean="0">
                <a:solidFill>
                  <a:srgbClr val="FF0000"/>
                </a:solidFill>
              </a:rPr>
              <a:t> e 3G</a:t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dirty="0" smtClean="0"/>
              <a:t> segnali radio che vengono generati da un cavo FISICO!</a:t>
            </a:r>
            <a:br>
              <a:rPr lang="it-IT" dirty="0" smtClean="0"/>
            </a:br>
            <a:r>
              <a:rPr lang="it-IT" dirty="0" smtClean="0"/>
              <a:t>Sono :</a:t>
            </a:r>
          </a:p>
          <a:p>
            <a:r>
              <a:rPr lang="it-IT" dirty="0" smtClean="0"/>
              <a:t>Più comodi dei cavi fisici (LAN)</a:t>
            </a:r>
            <a:br>
              <a:rPr lang="it-IT" dirty="0" smtClean="0"/>
            </a:br>
            <a:r>
              <a:rPr lang="it-IT" dirty="0" smtClean="0"/>
              <a:t>ma</a:t>
            </a:r>
            <a:br>
              <a:rPr lang="it-IT" dirty="0" smtClean="0"/>
            </a:br>
            <a:r>
              <a:rPr lang="it-IT" dirty="0" smtClean="0"/>
              <a:t>meno sicuri</a:t>
            </a:r>
            <a:br>
              <a:rPr lang="it-IT" dirty="0" smtClean="0"/>
            </a:br>
            <a:r>
              <a:rPr lang="it-IT" dirty="0" smtClean="0"/>
              <a:t>soggetti ad interferenze</a:t>
            </a:r>
            <a:br>
              <a:rPr lang="it-IT" dirty="0" smtClean="0"/>
            </a:br>
            <a:r>
              <a:rPr lang="it-IT" dirty="0" smtClean="0"/>
              <a:t>meno stabili e performanti</a:t>
            </a: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7533" y="4635500"/>
            <a:ext cx="1814824" cy="131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55740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322921" y="-543086"/>
            <a:ext cx="6498158" cy="1724867"/>
          </a:xfrm>
        </p:spPr>
        <p:txBody>
          <a:bodyPr/>
          <a:lstStyle/>
          <a:p>
            <a:r>
              <a:rPr lang="it-IT" dirty="0" err="1" smtClean="0"/>
              <a:t>WiFi</a:t>
            </a:r>
            <a:endParaRPr lang="it-IT" dirty="0"/>
          </a:p>
        </p:txBody>
      </p:sp>
      <p:pic>
        <p:nvPicPr>
          <p:cNvPr id="5" name="Immagine 4" descr="WIF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40" y="1330402"/>
            <a:ext cx="4474991" cy="2796870"/>
          </a:xfrm>
          <a:prstGeom prst="rect">
            <a:avLst/>
          </a:prstGeom>
        </p:spPr>
      </p:pic>
      <p:pic>
        <p:nvPicPr>
          <p:cNvPr id="7" name="Immagine 6" descr="wifi-coverage vs capatac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568" y="3945854"/>
            <a:ext cx="4659432" cy="2912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4212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322921" y="319348"/>
            <a:ext cx="6498158" cy="1724867"/>
          </a:xfrm>
        </p:spPr>
        <p:txBody>
          <a:bodyPr/>
          <a:lstStyle/>
          <a:p>
            <a:r>
              <a:rPr lang="it-IT" dirty="0" smtClean="0"/>
              <a:t>Internet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96395" y="2253720"/>
            <a:ext cx="6624684" cy="2551791"/>
          </a:xfrm>
        </p:spPr>
        <p:txBody>
          <a:bodyPr>
            <a:norm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Siti WEB</a:t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dirty="0" smtClean="0">
                <a:solidFill>
                  <a:srgbClr val="FF0000"/>
                </a:solidFill>
              </a:rPr>
              <a:t/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dirty="0" smtClean="0">
                <a:solidFill>
                  <a:srgbClr val="FF0000"/>
                </a:solidFill>
              </a:rPr>
              <a:t>“il </a:t>
            </a:r>
            <a:r>
              <a:rPr lang="it-IT" dirty="0" err="1" smtClean="0">
                <a:solidFill>
                  <a:srgbClr val="FF0000"/>
                </a:solidFill>
              </a:rPr>
              <a:t>sofware</a:t>
            </a:r>
            <a:r>
              <a:rPr lang="it-IT" dirty="0" smtClean="0">
                <a:solidFill>
                  <a:srgbClr val="FF0000"/>
                </a:solidFill>
              </a:rPr>
              <a:t> di internet”</a:t>
            </a:r>
            <a:br>
              <a:rPr lang="it-IT" dirty="0" smtClean="0">
                <a:solidFill>
                  <a:srgbClr val="FF0000"/>
                </a:solidFill>
              </a:rPr>
            </a:br>
            <a:r>
              <a:rPr lang="it-IT" sz="4000" dirty="0" err="1" smtClean="0">
                <a:solidFill>
                  <a:srgbClr val="008000"/>
                </a:solidFill>
              </a:rPr>
              <a:t>www.</a:t>
            </a:r>
            <a:r>
              <a:rPr lang="it-IT" sz="4000" dirty="0" err="1" smtClean="0"/>
              <a:t>google.</a:t>
            </a:r>
            <a:r>
              <a:rPr lang="it-IT" sz="4000" dirty="0" err="1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it</a:t>
            </a:r>
            <a:endParaRPr lang="it-IT" sz="40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300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Brezza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Breeze">
      <a:maj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ajorFont>
      <a:minorFont>
        <a:latin typeface="News Gothic MT"/>
        <a:ea typeface=""/>
        <a:cs typeface=""/>
        <a:font script="Jpan" typeface="ＭＳ Ｐゴシック"/>
        <a:font script="Hans" typeface="宋体"/>
        <a:font script="Hant" typeface="新細明體"/>
      </a:minorFont>
    </a:fontScheme>
    <a:fmtScheme name="Breeze">
      <a:fillStyleLst>
        <a:solidFill>
          <a:schemeClr val="phClr"/>
        </a:solidFill>
        <a:gradFill rotWithShape="1">
          <a:gsLst>
            <a:gs pos="31000">
              <a:schemeClr val="phClr">
                <a:tint val="100000"/>
                <a:shade val="100000"/>
                <a:satMod val="12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100000"/>
                <a:satMod val="120000"/>
              </a:schemeClr>
            </a:gs>
            <a:gs pos="69000">
              <a:schemeClr val="phClr">
                <a:tint val="80000"/>
                <a:shade val="100000"/>
                <a:satMod val="150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dbl" algn="ctr">
          <a:solidFill>
            <a:schemeClr val="phClr"/>
          </a:solidFill>
          <a:prstDash val="solid"/>
        </a:ln>
        <a:ln w="31750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sx="101000" sy="101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127000" dist="25400" dir="13500000">
              <a:srgbClr val="C0C0C0">
                <a:alpha val="75000"/>
              </a:srgbClr>
            </a:innerShdw>
            <a:outerShdw blurRad="88900" dist="25400" dir="5400000" sx="102000" sy="102000" algn="ctr" rotWithShape="0">
              <a:srgbClr val="C0C0C0">
                <a:alpha val="40000"/>
              </a:srgbClr>
            </a:outerShdw>
          </a:effectLst>
          <a:scene3d>
            <a:camera prst="perspectiveLeft" fov="300000"/>
            <a:lightRig rig="soft" dir="l">
              <a:rot lat="0" lon="0" rev="4200000"/>
            </a:lightRig>
          </a:scene3d>
          <a:sp3d extrusionH="38100" prstMaterial="powder">
            <a:bevelT w="50800" h="88900" prst="convex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0000"/>
                <a:satMod val="400000"/>
              </a:schemeClr>
              <a:schemeClr val="phClr">
                <a:tint val="10000"/>
                <a:satMod val="2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Brezza.thmx</Template>
  <TotalTime>44</TotalTime>
  <Words>52</Words>
  <Application>Microsoft Macintosh PowerPoint</Application>
  <PresentationFormat>Presentazione su schermo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Brezza</vt:lpstr>
      <vt:lpstr>Internet</vt:lpstr>
      <vt:lpstr>Internet</vt:lpstr>
      <vt:lpstr>Internet</vt:lpstr>
      <vt:lpstr>Internet</vt:lpstr>
      <vt:lpstr>Internet</vt:lpstr>
      <vt:lpstr>Internet</vt:lpstr>
      <vt:lpstr>Internet</vt:lpstr>
      <vt:lpstr>WiFi</vt:lpstr>
      <vt:lpstr>Internet</vt:lpstr>
      <vt:lpstr>Presentazione di PowerPoint</vt:lpstr>
      <vt:lpstr>Presentazione di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Internet</dc:title>
  <dc:creator>Giacomo Fiore</dc:creator>
  <cp:lastModifiedBy>Giacomo Fiore</cp:lastModifiedBy>
  <cp:revision>8</cp:revision>
  <dcterms:created xsi:type="dcterms:W3CDTF">2017-04-06T19:58:35Z</dcterms:created>
  <dcterms:modified xsi:type="dcterms:W3CDTF">2017-11-19T16:32:48Z</dcterms:modified>
</cp:coreProperties>
</file>